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1088" r:id="rId3"/>
    <p:sldId id="350" r:id="rId4"/>
    <p:sldId id="1134" r:id="rId5"/>
    <p:sldId id="1136" r:id="rId6"/>
    <p:sldId id="1137" r:id="rId7"/>
    <p:sldId id="1153" r:id="rId8"/>
    <p:sldId id="1117" r:id="rId9"/>
    <p:sldId id="1118" r:id="rId10"/>
    <p:sldId id="1188" r:id="rId11"/>
    <p:sldId id="1195" r:id="rId12"/>
    <p:sldId id="1300" r:id="rId13"/>
    <p:sldId id="1126" r:id="rId14"/>
    <p:sldId id="1127" r:id="rId15"/>
    <p:sldId id="1128" r:id="rId16"/>
    <p:sldId id="1129" r:id="rId17"/>
    <p:sldId id="1200" r:id="rId18"/>
    <p:sldId id="1130" r:id="rId19"/>
    <p:sldId id="1138" r:id="rId20"/>
    <p:sldId id="1191" r:id="rId21"/>
    <p:sldId id="1192" r:id="rId22"/>
    <p:sldId id="1194" r:id="rId23"/>
    <p:sldId id="1196" r:id="rId24"/>
    <p:sldId id="1198" r:id="rId25"/>
    <p:sldId id="1299" r:id="rId26"/>
    <p:sldId id="1193" r:id="rId27"/>
    <p:sldId id="1287" r:id="rId28"/>
    <p:sldId id="1247" r:id="rId29"/>
    <p:sldId id="1289" r:id="rId30"/>
    <p:sldId id="1288" r:id="rId31"/>
    <p:sldId id="1290" r:id="rId32"/>
    <p:sldId id="1293" r:id="rId33"/>
    <p:sldId id="1291" r:id="rId34"/>
    <p:sldId id="1294" r:id="rId35"/>
    <p:sldId id="1295" r:id="rId36"/>
    <p:sldId id="1296" r:id="rId37"/>
    <p:sldId id="1297" r:id="rId38"/>
    <p:sldId id="1298" r:id="rId39"/>
    <p:sldId id="1155" r:id="rId40"/>
    <p:sldId id="1184" r:id="rId41"/>
    <p:sldId id="1154" r:id="rId42"/>
    <p:sldId id="1156" r:id="rId43"/>
    <p:sldId id="1157" r:id="rId44"/>
    <p:sldId id="1158" r:id="rId45"/>
    <p:sldId id="1160" r:id="rId46"/>
    <p:sldId id="1172" r:id="rId47"/>
    <p:sldId id="1161" r:id="rId48"/>
    <p:sldId id="1173" r:id="rId49"/>
    <p:sldId id="1162" r:id="rId50"/>
    <p:sldId id="1163" r:id="rId51"/>
    <p:sldId id="1164" r:id="rId52"/>
    <p:sldId id="1165" r:id="rId53"/>
    <p:sldId id="1166" r:id="rId54"/>
    <p:sldId id="1167" r:id="rId55"/>
    <p:sldId id="1169" r:id="rId56"/>
    <p:sldId id="1182" r:id="rId57"/>
    <p:sldId id="1171" r:id="rId58"/>
    <p:sldId id="1174" r:id="rId59"/>
    <p:sldId id="1175" r:id="rId60"/>
    <p:sldId id="1176" r:id="rId61"/>
    <p:sldId id="1177" r:id="rId62"/>
    <p:sldId id="1178" r:id="rId63"/>
    <p:sldId id="1179" r:id="rId64"/>
    <p:sldId id="1181" r:id="rId65"/>
    <p:sldId id="118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6395"/>
  </p:normalViewPr>
  <p:slideViewPr>
    <p:cSldViewPr snapToGrid="0" snapToObjects="1">
      <p:cViewPr varScale="1">
        <p:scale>
          <a:sx n="177" d="100"/>
          <a:sy n="177" d="100"/>
        </p:scale>
        <p:origin x="191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0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min heap to achieve </a:t>
            </a:r>
            <a:r>
              <a:rPr lang="en-US" dirty="0" err="1"/>
              <a:t>NlogK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a heap with size k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operation is log k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in total N log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48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tiff"/><Relationship Id="rId7" Type="http://schemas.openxmlformats.org/officeDocument/2006/relationships/image" Target="../media/image19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5.tiff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F108F3-14B4-6549-84E6-CC153862A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the nearest neighbor hypothesis </a:t>
                </a:r>
              </a:p>
              <a:p>
                <a:pPr lvl="1"/>
                <a:r>
                  <a:rPr lang="en-US" dirty="0"/>
                  <a:t>many, complicated decision boundaries;  may overfit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predicts the most common label in the training dataset </a:t>
                </a:r>
              </a:p>
              <a:p>
                <a:pPr lvl="1"/>
                <a:r>
                  <a:rPr lang="en-US" dirty="0"/>
                  <a:t>no decision boundaries; may underfit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controls the complexity of the hypothesis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affects how well the learned hypothesis will generalize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2C0A8-80E6-B943-A6E0-771447236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871E8A-36B9-914B-9802-7CAAF77E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672" y="4547502"/>
            <a:ext cx="5687568" cy="22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/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3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→0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all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nearest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neighbors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next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select infinitely many neighbors</a:t>
                </a:r>
              </a:p>
              <a:p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dirty="0"/>
              </a:p>
              <a:p>
                <a:r>
                  <a:rPr lang="en-US" dirty="0"/>
                  <a:t>=&gt; We can almost reconstruct the target function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7B8629-A563-5228-73C6-5C60A0DD2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88" y="4720027"/>
                <a:ext cx="5290312" cy="1969008"/>
              </a:xfrm>
              <a:prstGeom prst="roundRect">
                <a:avLst/>
              </a:prstGeom>
              <a:blipFill>
                <a:blip r:embed="rId4"/>
                <a:stretch>
                  <a:fillRect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Making the choice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sz="2400" dirty="0"/>
                  <a:t> a function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denoted by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Theorem: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2"/>
                <a:endParaRPr lang="en-US" sz="500" dirty="0"/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pPr lvl="1"/>
                <a:endParaRPr lang="en-US" sz="1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satisfies the condition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Practical rules of thumb:</a:t>
                </a:r>
              </a:p>
              <a:p>
                <a:pPr lvl="1"/>
                <a:r>
                  <a:rPr lang="en-US" dirty="0"/>
                  <a:t>Small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=3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often a good enough choice</a:t>
                </a:r>
              </a:p>
              <a:p>
                <a:pPr lvl="1"/>
                <a:r>
                  <a:rPr lang="en-US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410"/>
              </a:xfrm>
              <a:blipFill>
                <a:blip r:embed="rId3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99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So Far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Pros</a:t>
                </a:r>
              </a:p>
              <a:p>
                <a:pPr lvl="1"/>
                <a:r>
                  <a:rPr lang="en-US" dirty="0"/>
                  <a:t>Simple algorithm</a:t>
                </a:r>
              </a:p>
              <a:p>
                <a:pPr lvl="1"/>
                <a:r>
                  <a:rPr lang="en-US" dirty="0"/>
                  <a:t>Good interpretations</a:t>
                </a:r>
              </a:p>
              <a:p>
                <a:pPr lvl="1"/>
                <a:r>
                  <a:rPr lang="en-US" dirty="0"/>
                  <a:t>Nice theoretical guarantee</a:t>
                </a:r>
              </a:p>
              <a:p>
                <a:pPr lvl="1"/>
                <a:r>
                  <a:rPr lang="en-US" dirty="0"/>
                  <a:t>Easy to adapt to regression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(average of nearest neighbors) </a:t>
                </a:r>
                <a:r>
                  <a:rPr lang="en-US" dirty="0"/>
                  <a:t>and multi-class classification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(majority voting)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Cons</a:t>
                </a:r>
              </a:p>
              <a:p>
                <a:pPr lvl="1"/>
                <a:r>
                  <a:rPr lang="en-US" dirty="0"/>
                  <a:t>Curse of dimensionality</a:t>
                </a:r>
              </a:p>
              <a:p>
                <a:pPr lvl="1"/>
                <a:r>
                  <a:rPr lang="en-US" dirty="0"/>
                  <a:t>Computational issue </a:t>
                </a:r>
              </a:p>
              <a:p>
                <a:pPr lvl="2"/>
                <a:r>
                  <a:rPr lang="en-US" dirty="0"/>
                  <a:t>each prediction requires </a:t>
                </a:r>
                <a:r>
                  <a:rPr lang="en-US" dirty="0">
                    <a:solidFill>
                      <a:schemeClr val="accent1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r>
                  <a:rPr lang="en-US" dirty="0"/>
                  <a:t> computation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higher dimensionality implies harder learning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VC)</a:t>
            </a:r>
          </a:p>
          <a:p>
            <a:endParaRPr lang="en-US" dirty="0"/>
          </a:p>
          <a:p>
            <a:r>
              <a:rPr lang="en-US" dirty="0"/>
              <a:t>Things are worse with similarity-based methods</a:t>
            </a:r>
          </a:p>
          <a:p>
            <a:pPr lvl="1"/>
            <a:r>
              <a:rPr lang="en-US" dirty="0"/>
              <a:t>Rely on assumptions that nearby points have similar label distributions</a:t>
            </a:r>
          </a:p>
          <a:p>
            <a:pPr lvl="1"/>
            <a:r>
              <a:rPr lang="en-US" dirty="0"/>
              <a:t>As the dimension grows, most of the points will not be nearby to each other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719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</a:t>
                </a:r>
                <a:r>
                  <a:rPr lang="en-US" dirty="0">
                    <a:solidFill>
                      <a:schemeClr val="tx1"/>
                    </a:solidFill>
                  </a:rPr>
                  <a:t>about Euclidean distance: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endParaRPr lang="en-US" sz="2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Illustration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Consider the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(a hypercube with length of each side = 1)</a:t>
                </a:r>
              </a:p>
              <a:p>
                <a:pPr lvl="1"/>
                <a:r>
                  <a:rPr lang="en-US" dirty="0"/>
                  <a:t>What’s the side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hypercube that takes up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space?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ℓ=0.01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ℓ=0.1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=100: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ℓ≈0.95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=1000: 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=0.01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=&gt;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ℓ≈0.9</m:t>
                    </m:r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954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6808" cy="5032375"/>
              </a:xfrm>
              <a:blipFill>
                <a:blip r:embed="rId2"/>
                <a:stretch>
                  <a:fillRect l="-1034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distance to the origin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=100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Consider the case that the value of each dimension is uniformly drawn</a:t>
                </a:r>
              </a:p>
              <a:p>
                <a:pPr lvl="1"/>
                <a:r>
                  <a:rPr lang="en-US" dirty="0"/>
                  <a:t>Only </a:t>
                </a:r>
                <a:r>
                  <a:rPr lang="en-US" dirty="0">
                    <a:solidFill>
                      <a:schemeClr val="accent1"/>
                    </a:solidFill>
                  </a:rPr>
                  <a:t>1%</a:t>
                </a:r>
                <a:r>
                  <a:rPr lang="en-US" dirty="0"/>
                  <a:t> of the points will be in the hypercube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0,0.95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Most of the points will be far away from the origin</a:t>
                </a:r>
              </a:p>
              <a:p>
                <a:pPr lvl="1"/>
                <a:r>
                  <a:rPr lang="en-US" dirty="0"/>
                  <a:t>Most of the points will be far away from each other</a:t>
                </a:r>
              </a:p>
              <a:p>
                <a:endParaRPr lang="en-US" dirty="0"/>
              </a:p>
              <a:p>
                <a:r>
                  <a:rPr lang="en-US" dirty="0"/>
                  <a:t>No simple solutions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Getting more data</a:t>
                </a:r>
              </a:p>
              <a:p>
                <a:pPr lvl="1"/>
                <a:r>
                  <a:rPr lang="en-US" dirty="0"/>
                  <a:t>Reduce dimensions (see LFD 9.2)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7F63-E29B-9B49-868B-51B6F03E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 for k-NN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0801-7A68-3D4F-8287-4974CEEF5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is computationally demanding</a:t>
                </a:r>
              </a:p>
              <a:p>
                <a:pPr lvl="1"/>
                <a:r>
                  <a:rPr lang="en-US" dirty="0"/>
                  <a:t>Need to store all data points: space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prediction 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the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closest points</a:t>
                </a:r>
              </a:p>
              <a:p>
                <a:pPr lvl="2"/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𝑁𝑙𝑜𝑔𝑘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Two general approaches:</a:t>
                </a:r>
              </a:p>
              <a:p>
                <a:pPr lvl="1"/>
                <a:r>
                  <a:rPr lang="en-US" dirty="0"/>
                  <a:t>Reduce the number of data points</a:t>
                </a:r>
              </a:p>
              <a:p>
                <a:pPr lvl="1"/>
                <a:r>
                  <a:rPr lang="en-US" dirty="0"/>
                  <a:t>Store the data in some data structure to speed up searching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See LFD 6.2.3 for more discussion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15256"/>
              </a:xfrm>
              <a:blipFill>
                <a:blip r:embed="rId3"/>
                <a:stretch>
                  <a:fillRect l="-1086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6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Issues: Potential Solutions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383820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some heuristic approaches.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 data points</a:t>
            </a:r>
          </a:p>
          <a:p>
            <a:r>
              <a:rPr lang="en-US" sz="2400" dirty="0"/>
              <a:t>For a new data point, first find a nearest cluster. Then find the nearest points within that cluster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9A79-35AF-DD47-A8DF-E8434F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Amount of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following example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Drop data that doesn’t impact the decision boundary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Generally a hard goal to achieve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BB69E-F352-584C-A587-32BF030D92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1011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98F3CC-7072-2345-A799-72968318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47" y="2483611"/>
            <a:ext cx="2140544" cy="2083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BC2F2-B2E5-EB49-B683-D61D831AD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269" y="2455070"/>
            <a:ext cx="3053843" cy="21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5E3E-4BEC-7846-9A6C-F0032D1D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Probably Easier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EF84-26F1-5344-BC97-F8CB0FA5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making the </a:t>
            </a:r>
            <a:r>
              <a:rPr lang="en-US" dirty="0">
                <a:solidFill>
                  <a:schemeClr val="accent2"/>
                </a:solidFill>
              </a:rPr>
              <a:t>decision boundary </a:t>
            </a:r>
            <a:r>
              <a:rPr lang="en-US" dirty="0"/>
              <a:t>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Aim for making the prediction on the </a:t>
            </a:r>
            <a:r>
              <a:rPr lang="en-US" dirty="0">
                <a:solidFill>
                  <a:schemeClr val="accent2"/>
                </a:solidFill>
              </a:rPr>
              <a:t>training data </a:t>
            </a:r>
            <a:r>
              <a:rPr lang="en-US" dirty="0"/>
              <a:t>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AC971-838A-714A-B982-871EAA92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59" y="2440938"/>
            <a:ext cx="1730346" cy="1684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B423B-D296-1446-B2D5-44EB012C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2389327"/>
            <a:ext cx="2468627" cy="170727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021BE2-3721-464D-99F0-DB0A625557FC}"/>
              </a:ext>
            </a:extLst>
          </p:cNvPr>
          <p:cNvGrpSpPr/>
          <p:nvPr/>
        </p:nvGrpSpPr>
        <p:grpSpPr>
          <a:xfrm>
            <a:off x="1851659" y="4863168"/>
            <a:ext cx="4347973" cy="1735814"/>
            <a:chOff x="1844643" y="4961839"/>
            <a:chExt cx="4347973" cy="1735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5E7221-6B7C-6E48-92EE-A4EC5054D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4643" y="5013450"/>
              <a:ext cx="1730346" cy="16842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897A3F-46E0-E341-9B2E-5F6E4DE1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989" y="4961839"/>
              <a:ext cx="2468627" cy="17072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178192-FD54-7A4D-8D4F-82623BC9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121" y="4961839"/>
              <a:ext cx="1706879" cy="166043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/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b="0" dirty="0"/>
                  <a:t>such that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FE4EC3-E2DC-A947-89DA-0BBA0004D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992" y="3098373"/>
                <a:ext cx="4058290" cy="369332"/>
              </a:xfrm>
              <a:prstGeom prst="rect">
                <a:avLst/>
              </a:prstGeom>
              <a:blipFill>
                <a:blip r:embed="rId5"/>
                <a:stretch>
                  <a:fillRect l="-935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/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A35876-5B2F-AF4D-A15C-0EE9666D3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248" y="5693384"/>
                <a:ext cx="4444935" cy="369332"/>
              </a:xfrm>
              <a:prstGeom prst="rect">
                <a:avLst/>
              </a:prstGeom>
              <a:blipFill>
                <a:blip r:embed="rId6"/>
                <a:stretch>
                  <a:fillRect l="-1143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/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03C7-655F-274A-89D9-B8C275BA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20" y="4001294"/>
                <a:ext cx="826637" cy="369332"/>
              </a:xfrm>
              <a:prstGeom prst="rect">
                <a:avLst/>
              </a:prstGeom>
              <a:blipFill>
                <a:blip r:embed="rId7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/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82DA2A-5315-E945-B440-52134487F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00" y="4001294"/>
                <a:ext cx="798552" cy="369332"/>
              </a:xfrm>
              <a:prstGeom prst="rect">
                <a:avLst/>
              </a:prstGeom>
              <a:blipFill>
                <a:blip r:embed="rId8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/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C4546-3817-AB4A-AE46-86C37A2D9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9" y="6462332"/>
                <a:ext cx="826637" cy="369332"/>
              </a:xfrm>
              <a:prstGeom prst="rect">
                <a:avLst/>
              </a:prstGeom>
              <a:blipFill>
                <a:blip r:embed="rId9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/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9F1B1B-69B4-C84A-A567-C5FDCB66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260" y="6458264"/>
                <a:ext cx="798552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0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8AF2-DA5E-4843-AEFD-0B8A3919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</p:spPr>
            <p:txBody>
              <a:bodyPr/>
              <a:lstStyle/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A057D-DA57-F341-B465-EC98023F0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51815"/>
              </a:xfrm>
              <a:blipFill>
                <a:blip r:embed="rId2"/>
                <a:stretch>
                  <a:fillRect l="-1086" t="-266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An iterative algorithm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Random initialize a subset of data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While (there exists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nearest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r>
                  <a:rPr lang="en-US" dirty="0"/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2400" dirty="0"/>
                  <a:t>No theoretical guarantees</a:t>
                </a:r>
              </a:p>
              <a:p>
                <a:r>
                  <a:rPr lang="en-US" sz="2400" dirty="0"/>
                  <a:t>Reasonable empirical performance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436513-B29A-B646-8B47-737E7E89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3704"/>
                <a:ext cx="7570470" cy="3349752"/>
              </a:xfrm>
              <a:prstGeom prst="rect">
                <a:avLst/>
              </a:prstGeom>
              <a:blipFill>
                <a:blip r:embed="rId3"/>
                <a:stretch>
                  <a:fillRect l="-1174" t="-265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6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each prediction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we need to find the nearest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we speed up this process?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4A7B7-1045-B645-B68C-5AF095688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89101"/>
              </a:xfrm>
              <a:blipFill>
                <a:blip r:embed="rId2"/>
                <a:stretch>
                  <a:fillRect l="-1086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45" y="3149663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two clusters</a:t>
                </a:r>
              </a:p>
              <a:p>
                <a:pPr lvl="1"/>
                <a:r>
                  <a:rPr lang="en-US" dirty="0"/>
                  <a:t>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radii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nearest cluster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nearest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Distance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to any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at least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7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don’t need to search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104" y="3203321"/>
                <a:ext cx="8689848" cy="3498562"/>
              </a:xfrm>
              <a:prstGeom prst="rect">
                <a:avLst/>
              </a:prstGeom>
              <a:blipFill>
                <a:blip r:embed="rId4"/>
                <a:stretch>
                  <a:fillRect l="-876" t="-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1C32-1914-E042-9931-99B1F3C0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Up the Search for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32193-F239-994D-9B2D-9278C7D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925"/>
            <a:ext cx="2540000" cy="334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400" b="0" dirty="0"/>
              </a:p>
              <a:p>
                <a:r>
                  <a:rPr lang="en-US" dirty="0"/>
                  <a:t>We also know that: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[1]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sz="400" dirty="0"/>
              </a:p>
              <a:p>
                <a:r>
                  <a:rPr lang="en-US" dirty="0"/>
                  <a:t>If we have clusters that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(the approximation assumes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Then the condition to ignore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hold</a:t>
                </a:r>
              </a:p>
              <a:p>
                <a:endParaRPr lang="en-US" sz="200" dirty="0"/>
              </a:p>
              <a:p>
                <a:r>
                  <a:rPr lang="en-US" dirty="0"/>
                  <a:t>Goal: Cluster data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clusters to be far away</a:t>
                </a:r>
              </a:p>
              <a:p>
                <a:pPr lvl="1"/>
                <a:r>
                  <a:rPr lang="en-US" dirty="0"/>
                  <a:t>Points in the same are dense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8C3CE75-BB9C-DF43-9CA8-97565FD18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50" y="1549831"/>
                <a:ext cx="8689848" cy="5207808"/>
              </a:xfrm>
              <a:prstGeom prst="rect">
                <a:avLst/>
              </a:prstGeom>
              <a:blipFill>
                <a:blip r:embed="rId3"/>
                <a:stretch>
                  <a:fillRect l="-1314" t="-2184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1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93CD-1721-BC45-83A3-0CD3F0AF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Algorithm: Construct Clusters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Goal: Cluster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clusters</a:t>
                </a:r>
              </a:p>
              <a:p>
                <a:pPr lvl="1"/>
                <a:r>
                  <a:rPr lang="en-US" dirty="0"/>
                  <a:t>Split points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the sum of distance from each point to its center is the smallest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Again, hard in general, but we can use greedy-based approaches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Lloyd’s Algorithm</a:t>
                </a:r>
              </a:p>
              <a:p>
                <a:pPr marL="457200" lvl="1" indent="0">
                  <a:buNone/>
                </a:pPr>
                <a:r>
                  <a:rPr lang="en-US" dirty="0"/>
                  <a:t>1. Randomly pick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5. Repeat 3 and 4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the first unsupervised learning algorithm we talk about in this course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AEEA9-4582-E640-AD7D-DF1B4934B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B4A18B-3574-614F-A716-8971BBC0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05" y="3234100"/>
            <a:ext cx="2373748" cy="25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6FCB-9196-2C4A-9149-77C6862E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Remark:</a:t>
            </a:r>
            <a:br>
              <a:rPr lang="en-US" dirty="0"/>
            </a:br>
            <a:r>
              <a:rPr lang="en-US" dirty="0"/>
              <a:t>Nearest Neighbor is Nonparametric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26D06-C175-6940-BC27-1BAD21B2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22" y="2289341"/>
            <a:ext cx="7673789" cy="4507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DE440-4117-454B-9009-E1151A2AE799}"/>
              </a:ext>
            </a:extLst>
          </p:cNvPr>
          <p:cNvSpPr txBox="1"/>
          <p:nvPr/>
        </p:nvSpPr>
        <p:spPr>
          <a:xfrm>
            <a:off x="6394077" y="196999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4032B-23E5-594B-B54C-99BE780F354A}"/>
              </a:ext>
            </a:extLst>
          </p:cNvPr>
          <p:cNvSpPr txBox="1"/>
          <p:nvPr/>
        </p:nvSpPr>
        <p:spPr>
          <a:xfrm>
            <a:off x="2325595" y="1969994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633978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FE7-455E-3C46-8AEA-7F75AD95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189B-7A10-2447-A3CE-7DC806689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Make predictions based on data instances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Predict according to the nearest neighbors</a:t>
                </a:r>
                <a:endParaRPr lang="en-US" sz="200" dirty="0"/>
              </a:p>
              <a:p>
                <a:endParaRPr lang="en-US" sz="1100" dirty="0"/>
              </a:p>
              <a:p>
                <a:r>
                  <a:rPr lang="en-US" dirty="0"/>
                  <a:t>Radial Basis Functions (RBF)</a:t>
                </a:r>
              </a:p>
              <a:p>
                <a:pPr lvl="1"/>
                <a:r>
                  <a:rPr lang="en-US" dirty="0"/>
                  <a:t>Focus of today</a:t>
                </a:r>
              </a:p>
              <a:p>
                <a:endParaRPr lang="en-US" sz="11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Kernel SVM (Topic of Next Week)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Predict according to support vectors</a:t>
                </a:r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1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 again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Make predictions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nearest data points</a:t>
                </a:r>
              </a:p>
              <a:p>
                <a:pPr lvl="1"/>
                <a:r>
                  <a:rPr lang="en-US" dirty="0"/>
                  <a:t>Each of the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points has the same weight</a:t>
                </a:r>
              </a:p>
              <a:p>
                <a:endParaRPr lang="en-US" dirty="0"/>
              </a:p>
              <a:p>
                <a:r>
                  <a:rPr lang="en-US" dirty="0"/>
                  <a:t>Natural questions: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Weight</a:t>
                </a:r>
                <a:r>
                  <a:rPr lang="en-US" dirty="0"/>
                  <a:t> them based on </a:t>
                </a:r>
                <a:r>
                  <a:rPr lang="en-US" dirty="0">
                    <a:solidFill>
                      <a:schemeClr val="accent2"/>
                    </a:solidFill>
                  </a:rPr>
                  <a:t>how close</a:t>
                </a:r>
                <a:r>
                  <a:rPr lang="en-US" dirty="0"/>
                  <a:t> data points are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use more (or even all) data?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22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Task: Make a prediction on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endParaRPr lang="en-US" dirty="0"/>
              </a:p>
              <a:p>
                <a:r>
                  <a:rPr lang="en-US" dirty="0"/>
                  <a:t>It’s called </a:t>
                </a:r>
                <a:r>
                  <a:rPr lang="en-US" dirty="0">
                    <a:solidFill>
                      <a:schemeClr val="accent2"/>
                    </a:solidFill>
                  </a:rPr>
                  <a:t>radial</a:t>
                </a:r>
                <a:r>
                  <a:rPr lang="en-US" dirty="0"/>
                  <a:t> basis function since it takes the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3023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binary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5" y="3416821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42" b="-49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0DBD-D6EA-E645-9908-0C7B0D71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Example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Gaussian RBF: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Intuitions</a:t>
                </a:r>
              </a:p>
              <a:p>
                <a:pPr lvl="1"/>
                <a:r>
                  <a:rPr lang="en-US" dirty="0"/>
                  <a:t>The impact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higher if it’s closer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b="0" dirty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-NN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-NN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F9FBD-1FA5-E14E-9BBD-41A9A3849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2242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CE45D2-5FB3-294A-BA6F-3B546839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520" y="4040755"/>
            <a:ext cx="3368280" cy="27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6457-B99E-E747-ACE1-3D4081C1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Viewpoints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6D0AF4F-88A9-094D-89C6-A23DD1D5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5371"/>
                <a:ext cx="5638800" cy="4351338"/>
              </a:xfrm>
              <a:prstGeom prst="rect">
                <a:avLst/>
              </a:prstGeom>
              <a:blipFill>
                <a:blip r:embed="rId2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centered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94174D-2928-8D49-A226-D81ECAA9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995371"/>
                <a:ext cx="5638800" cy="4351338"/>
              </a:xfrm>
              <a:prstGeom prst="rect">
                <a:avLst/>
              </a:prstGeom>
              <a:blipFill>
                <a:blip r:embed="rId3"/>
                <a:stretch>
                  <a:fillRect l="-2022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9001537-539E-4043-B76E-19F696834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576" y="2551914"/>
            <a:ext cx="3077541" cy="229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EBED4-1986-0047-8610-DDDE9631D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839" y="2551914"/>
            <a:ext cx="3151166" cy="2311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906C8ED-5076-F74C-B98A-172A55F1E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72566"/>
                <a:ext cx="5638800" cy="1157817"/>
              </a:xfrm>
              <a:prstGeom prst="rect">
                <a:avLst/>
              </a:prstGeom>
              <a:blipFill>
                <a:blip r:embed="rId6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95A0111-A60A-B94B-BB45-44D3C84C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68" y="5059775"/>
                <a:ext cx="5638800" cy="1157817"/>
              </a:xfrm>
              <a:prstGeom prst="rect">
                <a:avLst/>
              </a:prstGeom>
              <a:blipFill>
                <a:blip r:embed="rId7"/>
                <a:stretch>
                  <a:fillRect t="-115217" b="-1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94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Nonparametric to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from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D5D-1B80-414F-BDF5-05079A88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RBF =&gt;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Parametric RBF is linear model with nonlinear transformation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projection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⃗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accent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accent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apply what we learned in linear models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However, this seems to be </a:t>
                </a:r>
                <a:r>
                  <a:rPr lang="en-US" dirty="0">
                    <a:solidFill>
                      <a:schemeClr val="accent2"/>
                    </a:solidFill>
                  </a:rPr>
                  <a:t>overfitting </a:t>
                </a:r>
                <a:r>
                  <a:rPr 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parameters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points)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A70BA1-EE50-AA46-8DCF-760AC4A71A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866D9B-9A6A-9F4D-B666-9D5E6B8E5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only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points?</a:t>
                </a:r>
              </a:p>
              <a:p>
                <a:pPr lvl="1"/>
                <a:r>
                  <a:rPr lang="en-US" dirty="0"/>
                  <a:t>We can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representative points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Use clustering algorithms, e.g., </a:t>
                </a:r>
                <a:r>
                  <a:rPr lang="en-US" dirty="0"/>
                  <a:t>Lloyd algorithm as introduced earlier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1. Randomly pick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as centers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2. Create the Voronoi regions as clusters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3. Update the centers (calculating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4. Update the region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5. Repeat 3 and 4</a:t>
                </a:r>
              </a:p>
              <a:p>
                <a:pPr lvl="2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345615-8597-F047-ADF4-3D002D13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360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99A01-D676-884F-B5EC-7610C323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999" y="4726390"/>
            <a:ext cx="2013733" cy="21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Views of RBF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Radial Basis Function is defined by “similarity</a:t>
                </a:r>
              </a:p>
              <a:p>
                <a:pPr lvl="1"/>
                <a:r>
                  <a:rPr lang="en-US" dirty="0"/>
                  <a:t>A prediction for a point is based on the “similarity” of the points to be predicted and other points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Also have some connection to SVM and neural network that we’ll discuss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2195" r="-241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1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SVM</a:t>
                </a:r>
              </a:p>
              <a:p>
                <a:pPr lvl="1"/>
                <a:r>
                  <a:rPr lang="en-US" sz="2800" dirty="0"/>
                  <a:t>Gaussian RBF Kernel: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sz="2400" dirty="0"/>
                  <a:t>or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sz="2400" dirty="0"/>
                  <a:t>to characterize a hypothesis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91DAF3-93C0-D647-B0DE-4FC2391FB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32" y="4599782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58D1-3786-E142-A5EC-3CBD2A6F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466" y="4602164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78BCA-C217-714A-A17B-939E51D7086D}"/>
              </a:ext>
            </a:extLst>
          </p:cNvPr>
          <p:cNvSpPr txBox="1"/>
          <p:nvPr/>
        </p:nvSpPr>
        <p:spPr>
          <a:xfrm>
            <a:off x="1862667" y="5584360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RBF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C7C32-B473-E445-94EE-27170BAB01AC}"/>
              </a:ext>
            </a:extLst>
          </p:cNvPr>
          <p:cNvSpPr txBox="1"/>
          <p:nvPr/>
        </p:nvSpPr>
        <p:spPr>
          <a:xfrm>
            <a:off x="6096000" y="5380544"/>
            <a:ext cx="95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08631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F74F-BA7C-D14B-A555-8E8527B0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 on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Neural Network</a:t>
                </a:r>
              </a:p>
              <a:p>
                <a:pPr lvl="1"/>
                <a:r>
                  <a:rPr lang="en-US" sz="2800" dirty="0"/>
                  <a:t>RBF can be graphically presented:</a:t>
                </a:r>
              </a:p>
              <a:p>
                <a:pPr lvl="1"/>
                <a:r>
                  <a:rPr lang="en-US" sz="2800" dirty="0">
                    <a:solidFill>
                      <a:schemeClr val="bg1">
                        <a:lumMod val="50000"/>
                      </a:schemeClr>
                    </a:solidFill>
                  </a:rPr>
                  <a:t>(Similar to SVM, it’s a single-hidden layer NN)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6FD28-1247-2A4E-991E-5B2C3C132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04C01-983B-9745-8D9C-310AB45A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785" y="3244012"/>
            <a:ext cx="3742842" cy="3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1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9400"/>
                <a:ext cx="11074400" cy="5308599"/>
              </a:xfrm>
              <a:blipFill>
                <a:blip r:embed="rId2"/>
                <a:stretch>
                  <a:fillRect l="-1032" t="-2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5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10" y="3602624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Probably the right one. </a:t>
            </a:r>
            <a:br>
              <a:rPr lang="en-US" dirty="0"/>
            </a:br>
            <a:r>
              <a:rPr lang="en-US" dirty="0"/>
              <a:t>   Why?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 rotWithShape="0">
                <a:blip r:embed="rId2"/>
                <a:stretch>
                  <a:fillRect l="-930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854388" y="2788000"/>
            <a:ext cx="7153836" cy="39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3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 rotWithShape="0"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 rotWithShape="0">
                <a:blip r:embed="rId2"/>
                <a:stretch>
                  <a:fillRect l="-1412" t="-1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/>
                  <a:t>Voronoi</a:t>
                </a:r>
                <a:r>
                  <a:rPr lang="en-US" sz="2400" dirty="0"/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>
                <a:blip r:embed="rId4"/>
                <a:stretch>
                  <a:fillRect l="-289" t="-18919" r="-11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Margin: shortest distance from the separator to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the margin and (2) 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 rotWithShape="0"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89867"/>
                <a:ext cx="10515600" cy="3420532"/>
              </a:xfrm>
              <a:blipFill rotWithShape="0">
                <a:blip r:embed="rId2"/>
                <a:stretch>
                  <a:fillRect l="-1043" t="-3030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4" y="1690688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and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decay regularization in linear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to look at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4" y="2398692"/>
                <a:ext cx="3398443" cy="1602602"/>
              </a:xfrm>
              <a:prstGeom prst="roundRect">
                <a:avLst/>
              </a:prstGeom>
              <a:blipFill rotWithShape="0">
                <a:blip r:embed="rId2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3" y="4860894"/>
                <a:ext cx="3398444" cy="1602602"/>
              </a:xfrm>
              <a:prstGeom prst="roundRect">
                <a:avLst/>
              </a:prstGeom>
              <a:blipFill rotWithShape="0">
                <a:blip r:embed="rId3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(candidate)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 rotWithShape="0">
                <a:blip r:embed="rId2"/>
                <a:stretch>
                  <a:fillRect l="-967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400" y="4545015"/>
                <a:ext cx="4453467" cy="1110719"/>
              </a:xfrm>
              <a:prstGeom prst="roundRect">
                <a:avLst/>
              </a:prstGeom>
              <a:blipFill rotWithShape="0">
                <a:blip r:embed="rId4"/>
                <a:stretch>
                  <a:fillRect b="-38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 rotWithShape="0">
                <a:blip r:embed="rId2"/>
                <a:stretch>
                  <a:fillRect l="-102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is 2-Optimal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(similar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have similar label distribution, input distribution has non-zero support in all space)</a:t>
                </a:r>
                <a:r>
                  <a:rPr lang="en-US" dirty="0"/>
                  <a:t>, for 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sz="1200" dirty="0"/>
                </a:br>
                <a:br>
                  <a:rPr lang="en-US" sz="1200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/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Informal intuitions:</a:t>
                </a:r>
              </a:p>
              <a:p>
                <a:endParaRPr lang="en-US" sz="600" u="sng" dirty="0"/>
              </a:p>
              <a:p>
                <a:r>
                  <a:rPr lang="en-US" dirty="0"/>
                  <a:t>Assumption for nearest neighbor: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Target function is continuous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That is, nearby points have similar label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goes large, there are “close enough” points for prediction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3F9A0ED-FA16-F945-98E9-BBAB1AE8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40" y="5069541"/>
                <a:ext cx="6487100" cy="1640541"/>
              </a:xfrm>
              <a:prstGeom prst="roundRect">
                <a:avLst/>
              </a:prstGeom>
              <a:blipFill>
                <a:blip r:embed="rId3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7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</a:t>
                </a:r>
                <a:r>
                  <a:rPr lang="en-US"/>
                  <a:t>noises while </a:t>
                </a:r>
                <a:r>
                  <a:rPr lang="en-US" dirty="0"/>
                  <a:t>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2326" b="-1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466" y="2693175"/>
            <a:ext cx="6987117" cy="35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21620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”Stabilize” the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Making predictions according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nearest neighbors</a:t>
                </a:r>
              </a:p>
              <a:p>
                <a:pPr lvl="1"/>
                <a:r>
                  <a:rPr lang="en-US" dirty="0"/>
                  <a:t>Instead </a:t>
                </a:r>
                <a:r>
                  <a:rPr lang="en-US"/>
                  <a:t>of using a </a:t>
                </a:r>
                <a:r>
                  <a:rPr lang="en-US" dirty="0"/>
                  <a:t>”single” nearest neighbor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often chosen to be an odd number for binary classification)</a:t>
                </a:r>
              </a:p>
              <a:p>
                <a:pPr lvl="1"/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0EF0B7-8D21-FA97-7C1D-2A34C3557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623" y="4521864"/>
            <a:ext cx="3375385" cy="228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038EC-A56B-4F47-B875-60A1B1ACC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68" y="4611685"/>
            <a:ext cx="3375385" cy="22463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06DA-96CD-9266-1001-E35D23A1A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3852" y="4535680"/>
            <a:ext cx="3306845" cy="2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45761</TotalTime>
  <Words>3470</Words>
  <Application>Microsoft Macintosh PowerPoint</Application>
  <PresentationFormat>Widescreen</PresentationFormat>
  <Paragraphs>611</Paragraphs>
  <Slides>65</Slides>
  <Notes>5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Nearest Neighbor</vt:lpstr>
      <vt:lpstr>Nearest Neighbor is 2-Optimal</vt:lpstr>
      <vt:lpstr>Today’s Lecture</vt:lpstr>
      <vt:lpstr>k-Nearest Neighbor</vt:lpstr>
      <vt:lpstr>”Stabilize” the Hypothesis</vt:lpstr>
      <vt:lpstr>Impacts of k in k-Nearest Neighbor</vt:lpstr>
      <vt:lpstr>How to Choose k</vt:lpstr>
      <vt:lpstr>How to Choose k</vt:lpstr>
      <vt:lpstr>Summary of k-NN So Far</vt:lpstr>
      <vt:lpstr>Curse of Dimensionality</vt:lpstr>
      <vt:lpstr>Illustration of Curse of Dimensionality</vt:lpstr>
      <vt:lpstr>Illustration of Curse of Dimensionality</vt:lpstr>
      <vt:lpstr>Computational Issues for k-NN</vt:lpstr>
      <vt:lpstr>Computational Issues</vt:lpstr>
      <vt:lpstr>Computational Issues: Potential Solutions</vt:lpstr>
      <vt:lpstr>Reduce the Amount of Data</vt:lpstr>
      <vt:lpstr>A Probably Easier Goal</vt:lpstr>
      <vt:lpstr>Condensed Nearest Neighbor</vt:lpstr>
      <vt:lpstr>Speed Up the Search for Nearest Neighbor</vt:lpstr>
      <vt:lpstr>Speed Up the Search for Nearest Neighbor</vt:lpstr>
      <vt:lpstr>Lloyd’s Algorithm: Construct Clusters</vt:lpstr>
      <vt:lpstr>Final Remark: Nearest Neighbor is Nonparametric</vt:lpstr>
      <vt:lpstr>Radial Basis Functions (RBF)</vt:lpstr>
      <vt:lpstr>Instance-Based Learning</vt:lpstr>
      <vt:lpstr>Radial Basis Functions</vt:lpstr>
      <vt:lpstr>Radial Basis Functions</vt:lpstr>
      <vt:lpstr>Radial Basis Functions</vt:lpstr>
      <vt:lpstr>Changing the Viewpoints</vt:lpstr>
      <vt:lpstr>From Nonparametric to Parametric RBF</vt:lpstr>
      <vt:lpstr>Parametric RBF =&gt; Linear Models</vt:lpstr>
      <vt:lpstr>From N points to K points</vt:lpstr>
      <vt:lpstr>Dual Views of RBF</vt:lpstr>
      <vt:lpstr>More Discussion on RBF</vt:lpstr>
      <vt:lpstr>More Discussion on RBF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Relevant Review of Linear Algebra</vt:lpstr>
      <vt:lpstr>Relevant Review of Linear Algebra</vt:lpstr>
      <vt:lpstr>Outline of Our Discussion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Short Break and Questions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4169</cp:revision>
  <cp:lastPrinted>2020-04-02T16:20:39Z</cp:lastPrinted>
  <dcterms:created xsi:type="dcterms:W3CDTF">2017-08-24T15:35:37Z</dcterms:created>
  <dcterms:modified xsi:type="dcterms:W3CDTF">2022-11-03T19:09:55Z</dcterms:modified>
</cp:coreProperties>
</file>